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7" r:id="rId11"/>
    <p:sldId id="322" r:id="rId12"/>
    <p:sldId id="328" r:id="rId13"/>
    <p:sldId id="312" r:id="rId14"/>
    <p:sldId id="296" r:id="rId15"/>
    <p:sldId id="325" r:id="rId16"/>
    <p:sldId id="279" r:id="rId17"/>
    <p:sldId id="323" r:id="rId18"/>
    <p:sldId id="282" r:id="rId19"/>
    <p:sldId id="316" r:id="rId20"/>
    <p:sldId id="329" r:id="rId21"/>
    <p:sldId id="289" r:id="rId2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9821" autoAdjust="0"/>
  </p:normalViewPr>
  <p:slideViewPr>
    <p:cSldViewPr>
      <p:cViewPr varScale="1">
        <p:scale>
          <a:sx n="77" d="100"/>
          <a:sy n="77" d="100"/>
        </p:scale>
        <p:origin x="7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93002629337495E-2"/>
          <c:y val="2.729372010308715E-2"/>
          <c:w val="0.91410699737066248"/>
          <c:h val="0.65167740621412917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1648</c:v>
                </c:pt>
                <c:pt idx="1">
                  <c:v>800</c:v>
                </c:pt>
                <c:pt idx="2">
                  <c:v>29</c:v>
                </c:pt>
                <c:pt idx="3">
                  <c:v>24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40288"/>
        <c:axId val="70141824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1649</c:v>
                </c:pt>
                <c:pt idx="1">
                  <c:v>954</c:v>
                </c:pt>
                <c:pt idx="2">
                  <c:v>105</c:v>
                </c:pt>
                <c:pt idx="3">
                  <c:v>89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70140288"/>
        <c:axId val="70141824"/>
      </c:barChart>
      <c:catAx>
        <c:axId val="701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141824"/>
        <c:crosses val="autoZero"/>
        <c:auto val="1"/>
        <c:lblAlgn val="ctr"/>
        <c:lblOffset val="100"/>
        <c:noMultiLvlLbl val="0"/>
      </c:catAx>
      <c:valAx>
        <c:axId val="70141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0140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31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13152"/>
        <c:axId val="100914688"/>
        <c:axId val="0"/>
      </c:bar3DChart>
      <c:catAx>
        <c:axId val="10091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914688"/>
        <c:crosses val="autoZero"/>
        <c:auto val="1"/>
        <c:lblAlgn val="ctr"/>
        <c:lblOffset val="100"/>
        <c:noMultiLvlLbl val="0"/>
      </c:catAx>
      <c:valAx>
        <c:axId val="100914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09131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 smtClean="0"/>
            <a:t>Подготовительная   группа - </a:t>
          </a:r>
        </a:p>
        <a:p>
          <a:pPr marL="712788" indent="0"/>
          <a:r>
            <a:rPr lang="ru-RU" sz="2400" b="1" baseline="0" dirty="0" smtClean="0"/>
            <a:t>с 01.09.2015-31.08.2016</a:t>
          </a:r>
          <a:endParaRPr lang="ru-RU" sz="2400" b="1" dirty="0" smtClean="0"/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 smtClean="0"/>
            <a:t>    Средняя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01.09.2017-31.08.2018</a:t>
          </a:r>
          <a:endParaRPr lang="ru-RU" b="1" dirty="0" smtClean="0"/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Старшая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01.09.2016-31.08.2017</a:t>
          </a:r>
          <a:endParaRPr lang="ru-RU" b="1" dirty="0" smtClean="0"/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Вторая</a:t>
          </a:r>
          <a:r>
            <a:rPr lang="ru-RU" b="1" baseline="0" dirty="0" smtClean="0"/>
            <a:t> младшая группа - </a:t>
          </a:r>
        </a:p>
        <a:p>
          <a:r>
            <a:rPr lang="ru-RU" b="1" baseline="0" dirty="0" smtClean="0"/>
            <a:t>с 01.09.2018-31.08.2019</a:t>
          </a:r>
          <a:endParaRPr lang="ru-RU" b="1" dirty="0" smtClean="0"/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Группа детей раннего возраста</a:t>
          </a:r>
        </a:p>
        <a:p>
          <a:r>
            <a:rPr lang="ru-RU" b="1" dirty="0" smtClean="0"/>
            <a:t>С 01.09.2019 -31.08.2020</a:t>
          </a:r>
          <a:endParaRPr lang="ru-RU" b="1" dirty="0"/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0" custLinFactNeighborY="-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dirty="0">
            <a:solidFill>
              <a:schemeClr val="tx1"/>
            </a:solidFill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На период ожидания  группы полного дня </a:t>
          </a:r>
        </a:p>
        <a:p>
          <a:pPr rtl="0"/>
          <a:r>
            <a:rPr lang="ru-RU" sz="1400" b="1" dirty="0" smtClean="0"/>
            <a:t>группа кратковременного пребывания</a:t>
          </a:r>
          <a:r>
            <a:rPr lang="ru-RU" sz="14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 smtClean="0"/>
            <a:t> </a:t>
          </a:r>
          <a:r>
            <a:rPr lang="ru-RU" sz="1400" dirty="0" smtClean="0"/>
            <a:t>  </a:t>
          </a:r>
        </a:p>
        <a:p>
          <a:pPr rtl="0"/>
          <a:r>
            <a:rPr lang="ru-RU" sz="1400" dirty="0" smtClean="0"/>
            <a:t>Для детей от 1 года до 2 лет</a:t>
          </a:r>
          <a:endParaRPr lang="ru-RU" sz="1400" dirty="0"/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Вариативные формы дошкольного образования </a:t>
          </a:r>
        </a:p>
        <a:p>
          <a:pPr rtl="0"/>
          <a:r>
            <a:rPr lang="ru-RU" sz="1400" dirty="0" smtClean="0">
              <a:solidFill>
                <a:schemeClr val="tx1"/>
              </a:solidFill>
            </a:rPr>
            <a:t>Для детей от 0 до 2 лет</a:t>
          </a:r>
          <a:endParaRPr lang="ru-RU" sz="1400" dirty="0">
            <a:solidFill>
              <a:schemeClr val="tx1"/>
            </a:solidFill>
          </a:endParaRP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95521" custLinFactNeighborX="24328" custLinFactNeighborY="2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23902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427950" custScaleY="114726" custLinFactX="23119" custLinFactNeighborX="100000" custLinFactNeighborY="-9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800" b="1" dirty="0" smtClean="0">
            <a:solidFill>
              <a:schemeClr val="tx1"/>
            </a:solidFill>
          </a:endParaRPr>
        </a:p>
        <a:p>
          <a:pPr rtl="0"/>
          <a:r>
            <a:rPr lang="ru-RU" sz="2800" b="1" dirty="0" smtClean="0">
              <a:solidFill>
                <a:schemeClr val="tx1"/>
              </a:solidFill>
            </a:rPr>
            <a:t>Приоритет </a:t>
          </a:r>
          <a:endParaRPr lang="ru-RU" sz="2800" b="1" dirty="0">
            <a:solidFill>
              <a:schemeClr val="tx1"/>
            </a:solidFill>
          </a:endParaRP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Место жительства</a:t>
          </a:r>
          <a:endParaRPr lang="ru-RU" sz="2800" b="1" dirty="0">
            <a:solidFill>
              <a:schemeClr val="tx1"/>
            </a:solidFill>
          </a:endParaRP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Свободные места</a:t>
          </a:r>
          <a:endParaRPr lang="ru-RU" sz="2800" b="1" dirty="0">
            <a:solidFill>
              <a:schemeClr val="tx1"/>
            </a:solidFill>
          </a:endParaRP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68284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55612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Формирование списков в автоматизированной системе «Электронная очередь». </a:t>
          </a:r>
          <a:endParaRPr lang="ru-RU" b="1" dirty="0"/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Рассмотрение и утверждение списков на  комиссии. </a:t>
          </a:r>
          <a:endParaRPr lang="ru-RU" b="1" dirty="0"/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b="1" dirty="0" smtClean="0"/>
            <a:t>Утверждение списков Распоряжением Департамента  образования. Направление списков в МДОУ</a:t>
          </a:r>
          <a:endParaRPr lang="ru-RU" b="1" dirty="0"/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b="1" dirty="0" smtClean="0"/>
        </a:p>
        <a:p>
          <a:r>
            <a:rPr lang="ru-RU" sz="2800" b="1" i="1" dirty="0" smtClean="0"/>
            <a:t>ИНФОРМИРОВАНИЕ  РОДИТЕЛЕЙ</a:t>
          </a:r>
          <a:br>
            <a:rPr lang="ru-RU" sz="2800" b="1" i="1" dirty="0" smtClean="0"/>
          </a:br>
          <a:endParaRPr lang="ru-RU" sz="2800" b="1" i="1" dirty="0"/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Посредством телефонной и почтовой связи (информируют руководители МДОО);</a:t>
          </a:r>
          <a:endParaRPr lang="ru-RU" b="1" dirty="0"/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Через личный кабинет  на сайте государственных и муниципальных услуг</a:t>
          </a:r>
          <a:endParaRPr lang="ru-RU" b="1" dirty="0"/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69307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Вторая</a:t>
          </a:r>
          <a:r>
            <a:rPr lang="ru-RU" sz="2300" b="1" kern="1200" baseline="0" dirty="0" smtClean="0"/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01.09.2018-31.08.2019</a:t>
          </a:r>
          <a:endParaRPr lang="ru-RU" sz="2300" b="1" kern="1200" dirty="0" smtClean="0"/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 01.09.2019 -31.08.2020</a:t>
          </a:r>
          <a:endParaRPr lang="ru-RU" sz="2300" b="1" kern="1200" dirty="0"/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   Средняя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01.09.2017-31.08.2018</a:t>
          </a:r>
          <a:endParaRPr lang="ru-RU" sz="2300" b="1" kern="1200" dirty="0" smtClean="0"/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179525" y="3651817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Старшая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01.09.2016-31.08.2017</a:t>
          </a:r>
          <a:endParaRPr lang="ru-RU" sz="2300" b="1" kern="1200" dirty="0" smtClean="0"/>
        </a:p>
      </dsp:txBody>
      <dsp:txXfrm rot="10800000">
        <a:off x="416342" y="3651817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 01.09.2015-31.08.2016</a:t>
          </a:r>
          <a:endParaRPr lang="ru-RU" sz="2400" b="1" kern="1200" dirty="0" smtClean="0"/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1690325">
          <a:off x="1505230" y="3199486"/>
          <a:ext cx="15179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5179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9669">
          <a:off x="1594983" y="2496276"/>
          <a:ext cx="1192455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92455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95030">
          <a:off x="1530357" y="1833497"/>
          <a:ext cx="2530060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530060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196525" y="1590747"/>
          <a:ext cx="2370329" cy="19105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168648" y="59646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kern="12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29485" y="295655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777196" y="1851365"/>
          <a:ext cx="5505516" cy="148691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группа кратковременного пребывания</a:t>
          </a:r>
          <a:r>
            <a:rPr lang="ru-RU" sz="1400" kern="12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 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детей от 1 года до 2 лет</a:t>
          </a:r>
          <a:endParaRPr lang="ru-RU" sz="1400" kern="1200" dirty="0"/>
        </a:p>
      </dsp:txBody>
      <dsp:txXfrm>
        <a:off x="3583460" y="2069119"/>
        <a:ext cx="3892988" cy="1051410"/>
      </dsp:txXfrm>
    </dsp:sp>
    <dsp:sp modelId="{6293C134-88CE-4CCC-9644-650C78D0BC7E}">
      <dsp:nvSpPr>
        <dsp:cNvPr id="0" name=""/>
        <dsp:cNvSpPr/>
      </dsp:nvSpPr>
      <dsp:spPr>
        <a:xfrm>
          <a:off x="1514821" y="3506162"/>
          <a:ext cx="5135724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Вариативные формы дошкольного образования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Для детей от 0 до 2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66930" y="3707790"/>
        <a:ext cx="3631506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1181539" y="531543"/>
          <a:ext cx="7028320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Свободные места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7501" y="709991"/>
        <a:ext cx="2456398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Приоритет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193300" y="2629266"/>
          <a:ext cx="3249539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Место жительства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669184" y="2999452"/>
        <a:ext cx="2297771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53337" y="253515"/>
          <a:ext cx="1688918" cy="1182242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1" y="591298"/>
        <a:ext cx="1182242" cy="506676"/>
      </dsp:txXfrm>
    </dsp:sp>
    <dsp:sp modelId="{0727A5A1-679B-469B-8189-19F0818D86B0}">
      <dsp:nvSpPr>
        <dsp:cNvPr id="0" name=""/>
        <dsp:cNvSpPr/>
      </dsp:nvSpPr>
      <dsp:spPr>
        <a:xfrm rot="5400000">
          <a:off x="2454490" y="-1272070"/>
          <a:ext cx="1097796" cy="3642293"/>
        </a:xfrm>
        <a:prstGeom prst="round2Same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Формирование списков в автоматизированной системе «Электронная очередь». </a:t>
          </a:r>
          <a:endParaRPr lang="ru-RU" sz="1700" b="1" kern="1200" dirty="0"/>
        </a:p>
      </dsp:txBody>
      <dsp:txXfrm rot="-5400000">
        <a:off x="1182242" y="53768"/>
        <a:ext cx="3588703" cy="990616"/>
      </dsp:txXfrm>
    </dsp:sp>
    <dsp:sp modelId="{551FE6DF-6332-42A2-8D7F-587B0D29F489}">
      <dsp:nvSpPr>
        <dsp:cNvPr id="0" name=""/>
        <dsp:cNvSpPr/>
      </dsp:nvSpPr>
      <dsp:spPr>
        <a:xfrm rot="5400000">
          <a:off x="-253337" y="1749138"/>
          <a:ext cx="1688918" cy="118224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1" y="2086921"/>
        <a:ext cx="1182242" cy="506676"/>
      </dsp:txXfrm>
    </dsp:sp>
    <dsp:sp modelId="{AB8C200E-21B9-42E0-867E-9DA47CCA4F85}">
      <dsp:nvSpPr>
        <dsp:cNvPr id="0" name=""/>
        <dsp:cNvSpPr/>
      </dsp:nvSpPr>
      <dsp:spPr>
        <a:xfrm rot="5400000">
          <a:off x="2454490" y="223552"/>
          <a:ext cx="1097796" cy="3642293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Рассмотрение и утверждение списков на  комиссии. </a:t>
          </a:r>
          <a:endParaRPr lang="ru-RU" sz="1700" b="1" kern="1200" dirty="0"/>
        </a:p>
      </dsp:txBody>
      <dsp:txXfrm rot="-5400000">
        <a:off x="1182242" y="1549390"/>
        <a:ext cx="3588703" cy="990616"/>
      </dsp:txXfrm>
    </dsp:sp>
    <dsp:sp modelId="{1828F7F7-8117-4286-8172-D9DE18EA5489}">
      <dsp:nvSpPr>
        <dsp:cNvPr id="0" name=""/>
        <dsp:cNvSpPr/>
      </dsp:nvSpPr>
      <dsp:spPr>
        <a:xfrm rot="5400000">
          <a:off x="-253337" y="3244762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1" y="3582545"/>
        <a:ext cx="1182242" cy="506676"/>
      </dsp:txXfrm>
    </dsp:sp>
    <dsp:sp modelId="{5D71924D-F203-4D9E-A5CA-99F38760B952}">
      <dsp:nvSpPr>
        <dsp:cNvPr id="0" name=""/>
        <dsp:cNvSpPr/>
      </dsp:nvSpPr>
      <dsp:spPr>
        <a:xfrm rot="5400000">
          <a:off x="2454490" y="1719176"/>
          <a:ext cx="1097796" cy="3642293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Утверждение списков Распоряжением Департамента  образования. Направление списков в МДОУ</a:t>
          </a:r>
          <a:endParaRPr lang="ru-RU" sz="1700" b="1" kern="1200" dirty="0"/>
        </a:p>
      </dsp:txBody>
      <dsp:txXfrm rot="-5400000">
        <a:off x="1182242" y="3045014"/>
        <a:ext cx="3588703" cy="990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2040675" y="0"/>
          <a:ext cx="4694473" cy="277275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ИНФОРМИРОВАНИЕ  РОДИТЕЛЕЙ</a:t>
          </a:r>
          <a:br>
            <a:rPr lang="ru-RU" sz="2800" b="1" i="1" kern="1200" dirty="0" smtClean="0"/>
          </a:br>
          <a:endParaRPr lang="ru-RU" sz="2800" b="1" i="1" kern="1200" dirty="0"/>
        </a:p>
      </dsp:txBody>
      <dsp:txXfrm>
        <a:off x="2728165" y="406061"/>
        <a:ext cx="3319493" cy="1960636"/>
      </dsp:txXfrm>
    </dsp:sp>
    <dsp:sp modelId="{5F734799-AA4D-4993-A492-9DE0D59F9ECE}">
      <dsp:nvSpPr>
        <dsp:cNvPr id="0" name=""/>
        <dsp:cNvSpPr/>
      </dsp:nvSpPr>
      <dsp:spPr>
        <a:xfrm rot="2731597">
          <a:off x="5290260" y="3196565"/>
          <a:ext cx="2525571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0664" y="3168351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Через личный кабинет  на сайте государственных и муниципальных услуг</a:t>
          </a:r>
          <a:endParaRPr lang="ru-RU" sz="2300" b="1" kern="1200" dirty="0"/>
        </a:p>
      </dsp:txBody>
      <dsp:txXfrm>
        <a:off x="6197815" y="3245502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6766">
          <a:off x="3278679" y="3635905"/>
          <a:ext cx="225421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44" y="4104456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 телефонам «Горячей линии»</a:t>
          </a:r>
        </a:p>
      </dsp:txBody>
      <dsp:txXfrm>
        <a:off x="3158065" y="4166177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43447">
          <a:off x="1009428" y="3194804"/>
          <a:ext cx="2492546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2008" y="3168350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Посредством телефонной и почтовой связи (информируют руководители МДОО);</a:t>
          </a:r>
          <a:endParaRPr lang="ru-RU" sz="2300" b="1" kern="1200" dirty="0"/>
        </a:p>
      </dsp:txBody>
      <dsp:txXfrm>
        <a:off x="149159" y="3245501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336704"/>
          </a:xfrm>
          <a:solidFill>
            <a:srgbClr val="FFCC66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Особенности </a:t>
            </a:r>
            <a:br>
              <a:rPr lang="ru-RU" b="1" dirty="0" smtClean="0"/>
            </a:br>
            <a:r>
              <a:rPr lang="ru-RU" b="1" dirty="0" smtClean="0"/>
              <a:t>комплектования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</a:t>
            </a:r>
            <a:r>
              <a:rPr lang="ru-RU" b="1" dirty="0" smtClean="0"/>
              <a:t>униципальных дошкольных образовательных организаций детьми в 2022-2023 </a:t>
            </a:r>
            <a:br>
              <a:rPr lang="ru-RU" b="1" dirty="0" smtClean="0"/>
            </a:br>
            <a:r>
              <a:rPr lang="ru-RU" b="1" dirty="0" smtClean="0"/>
              <a:t>учебном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0700" cy="2088232"/>
          </a:xfrm>
          <a:prstGeom prst="rect">
            <a:avLst/>
          </a:prstGeom>
          <a:noFill/>
        </p:spPr>
      </p:pic>
      <p:pic>
        <p:nvPicPr>
          <p:cNvPr id="5" name="Picture 5" descr="C:\Users\DVader\Pictures\87772809_a0d0fe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744416" cy="260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39236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Вариативные формы дошкольного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822"/>
              </p:ext>
            </p:extLst>
          </p:nvPr>
        </p:nvGraphicFramePr>
        <p:xfrm>
          <a:off x="467543" y="1340768"/>
          <a:ext cx="7992888" cy="50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148897616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510826100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3104804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Возрастная группа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обучение в коляске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0 - 1 год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423 (ул. Академическая, 8а), 469 (ул. 40 лет ВЛКСМ, 16 б)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Родительский игровой стенд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102, 113, 299, 322, 416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 (ул. Сыромолотова, 14 а), 113 (ул. </a:t>
                      </a:r>
                      <a:r>
                        <a:rPr lang="ru-RU" sz="1600" dirty="0" err="1" smtClean="0"/>
                        <a:t>Шарташская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16</a:t>
                      </a:r>
                      <a:r>
                        <a:rPr lang="ru-RU" sz="1600" dirty="0" smtClean="0"/>
                        <a:t>), 299 (ул. Библиотечная, 60), 322 (ул. Чекистов, 22), 416 (ул. Сыромолотова, 7б)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Группа "Вместе с мамой"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1 - 2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145 (ул.</a:t>
                      </a:r>
                      <a:r>
                        <a:rPr lang="ru-RU" sz="1600" baseline="0" dirty="0" smtClean="0"/>
                        <a:t> Сыромолотова, 9 а</a:t>
                      </a:r>
                      <a:r>
                        <a:rPr lang="ru-RU" sz="1600" dirty="0" smtClean="0"/>
                        <a:t>), 352 (ул. Кулибина, 5), 389 (ул. Сыромолотова, 12 а), 407 (пер.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Курьинский</a:t>
                      </a:r>
                      <a:r>
                        <a:rPr lang="ru-RU" sz="1600" baseline="0" dirty="0" smtClean="0"/>
                        <a:t>, 3 а</a:t>
                      </a:r>
                      <a:r>
                        <a:rPr lang="ru-RU" sz="1600" dirty="0" smtClean="0"/>
                        <a:t>), 571 (пер. Парковый, 41 а)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городская прогулка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1 - 2 года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109 (ул. Лодыгина, 4а), 208 (ул. Рассветная, 3а), 459 (ул. </a:t>
                      </a:r>
                      <a:r>
                        <a:rPr lang="ru-RU" sz="1600" dirty="0" err="1" smtClean="0"/>
                        <a:t>Вилонова</a:t>
                      </a:r>
                      <a:r>
                        <a:rPr lang="ru-RU" sz="1600" dirty="0" smtClean="0"/>
                        <a:t>, 94/3)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7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 игровой поддержки "Первые шаги"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1 - 2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 (ул. Педагогическая,</a:t>
                      </a:r>
                      <a:r>
                        <a:rPr lang="ru-RU" sz="1600" baseline="0" dirty="0" smtClean="0"/>
                        <a:t> 26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4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Направленности групп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392629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Группы компенсирующей и оздоровительной направленности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633464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ОСНОВАНИЕ ДЛЯ ЗАЧИСЛЕНИЯ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Прием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зрения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психолого-медико-педагогической комиссии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Тяжелое нарушение речи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266, 144, 102, 468, 450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Задержка психического развития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интеллекта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слуха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3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Аллергодерматоз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врача - аллерголога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Частоболеющие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врача - педиатра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ФОРМИРОВАНИЯ СПИСКОВ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/>
              <a:t>Учитывается:</a:t>
            </a:r>
          </a:p>
          <a:p>
            <a:r>
              <a:rPr lang="ru-RU" sz="3800" dirty="0" smtClean="0"/>
              <a:t>дата постановки на учёт;</a:t>
            </a:r>
          </a:p>
          <a:p>
            <a:pPr lvl="0"/>
            <a:r>
              <a:rPr lang="ru-RU" sz="3800" dirty="0" smtClean="0"/>
              <a:t>право </a:t>
            </a:r>
            <a:r>
              <a:rPr lang="ru-RU" sz="3800" dirty="0"/>
              <a:t>на </a:t>
            </a:r>
            <a:r>
              <a:rPr lang="ru-RU" sz="3800" dirty="0" smtClean="0"/>
              <a:t>внеочередное, первоочередное и преимущественное  </a:t>
            </a:r>
            <a:r>
              <a:rPr lang="ru-RU" sz="3800" dirty="0"/>
              <a:t>предоставление места в </a:t>
            </a:r>
            <a:r>
              <a:rPr lang="ru-RU" sz="3800" dirty="0" smtClean="0"/>
              <a:t>МДОО;</a:t>
            </a:r>
          </a:p>
          <a:p>
            <a:pPr lvl="0"/>
            <a:r>
              <a:rPr lang="ru-RU" sz="3800" dirty="0" smtClean="0"/>
              <a:t>направленность </a:t>
            </a:r>
            <a:r>
              <a:rPr lang="ru-RU" sz="3800" dirty="0"/>
              <a:t>группы, </a:t>
            </a:r>
            <a:r>
              <a:rPr lang="ru-RU" sz="3800" dirty="0" smtClean="0"/>
              <a:t>(</a:t>
            </a:r>
            <a:r>
              <a:rPr lang="ru-RU" sz="3800" dirty="0" err="1"/>
              <a:t>общеразвивающая</a:t>
            </a:r>
            <a:r>
              <a:rPr lang="ru-RU" sz="3800" dirty="0"/>
              <a:t>, </a:t>
            </a:r>
            <a:r>
              <a:rPr lang="ru-RU" sz="3800" dirty="0" smtClean="0"/>
              <a:t>компенсирующая, оздоровительная;</a:t>
            </a:r>
          </a:p>
          <a:p>
            <a:pPr lvl="0"/>
            <a:r>
              <a:rPr lang="ru-RU" sz="3800" dirty="0"/>
              <a:t>а</a:t>
            </a:r>
            <a:r>
              <a:rPr lang="ru-RU" sz="3800" dirty="0" smtClean="0"/>
              <a:t>дресная привязка.</a:t>
            </a:r>
          </a:p>
          <a:p>
            <a:pPr lvl="0">
              <a:buNone/>
            </a:pPr>
            <a:endParaRPr lang="ru-RU" sz="3800" dirty="0" smtClean="0"/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19"/>
            <a:ext cx="2767164" cy="1937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УЧАСТИЕ ЗАЯВЛЕНИЯ В КОМПЛЕКТОВАНИИ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РАБОТА СО СПИСКАМИ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752528" cy="6397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200" dirty="0" smtClean="0"/>
              <a:t>Формирование и утверждение списков.</a:t>
            </a:r>
          </a:p>
          <a:p>
            <a:pPr algn="ctr"/>
            <a:r>
              <a:rPr lang="ru-RU" sz="7200" dirty="0" smtClean="0"/>
              <a:t>Период </a:t>
            </a:r>
            <a:r>
              <a:rPr lang="ru-RU" sz="7200" dirty="0"/>
              <a:t>– с </a:t>
            </a:r>
            <a:r>
              <a:rPr lang="ru-RU" sz="7200" dirty="0" smtClean="0"/>
              <a:t>01.05.2022 </a:t>
            </a:r>
            <a:r>
              <a:rPr lang="ru-RU" sz="7200" dirty="0"/>
              <a:t>по </a:t>
            </a:r>
            <a:r>
              <a:rPr lang="ru-RU" sz="7200" dirty="0" smtClean="0"/>
              <a:t>15.05.2022</a:t>
            </a:r>
            <a:endParaRPr lang="ru-RU" sz="7200" dirty="0"/>
          </a:p>
          <a:p>
            <a:pPr algn="ctr"/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320031"/>
              </p:ext>
            </p:extLst>
          </p:nvPr>
        </p:nvGraphicFramePr>
        <p:xfrm>
          <a:off x="251520" y="1988840"/>
          <a:ext cx="4824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998167" cy="6397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Направление списков в МДОО 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877691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898614" y="4985039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ТЕЛЕФОННАЯ «ГОРЯЧАЯ ЛИНИЯ»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ПО ВОПРОСАМ КОМПЛЕКТОВАНИЯ МДОО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01.04.2022 по 01.07.202022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Кировского района         +7 (343) 304-16-38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Vader\Pictures\ДЛЯ  САЙТА\writing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226" y="3212977"/>
            <a:ext cx="162299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8312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5853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Заявление  родителя (законного представителя)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Договор об образовании  по образовательным программам дошкольного образования</a:t>
            </a:r>
          </a:p>
          <a:p>
            <a:pPr marL="342900" indent="-342900">
              <a:spcBef>
                <a:spcPts val="0"/>
              </a:spcBef>
            </a:pP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 smtClean="0"/>
              <a:t>ОСНОВАНИЯ ДЛЯ ЗАЧИСЛЕНИЯ РЕБЁНКА  В ДЕТСКИЙ САД </a:t>
            </a:r>
            <a:endParaRPr lang="ru-RU" sz="3200" i="1" dirty="0" smtClean="0"/>
          </a:p>
          <a:p>
            <a:pPr>
              <a:spcBef>
                <a:spcPts val="0"/>
              </a:spcBef>
              <a:buNone/>
            </a:pPr>
            <a:r>
              <a:rPr lang="ru-RU" b="1" i="1" dirty="0" smtClean="0"/>
              <a:t> </a:t>
            </a:r>
            <a:endParaRPr lang="ru-RU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Дополнительное комплектование МДОО детьми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 июля 2022 года по март 2023 года</a:t>
            </a:r>
            <a:endParaRPr lang="ru-RU" dirty="0"/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НОРМАТИВНО - ПРАВОВЫЕ ДОКУМЕНТЫ </a:t>
            </a:r>
            <a:r>
              <a:rPr lang="ru-RU" sz="2200" b="1" dirty="0" smtClean="0"/>
              <a:t>ФЕДЕРАЛЬНОГО  УРОВНЯ </a:t>
            </a:r>
            <a:r>
              <a:rPr lang="ru-RU" sz="2200" dirty="0" smtClean="0"/>
              <a:t>РЕГЛАМЕНТИРУЮЩИЕ ПОРЯДОК  ПРИЕМА  В </a:t>
            </a:r>
            <a:r>
              <a:rPr lang="ru-RU" sz="2000" dirty="0" smtClean="0"/>
              <a:t>ОБРАЗОВАТЕЛЬНУЮ ОРГАНИЗАЦИЮ</a:t>
            </a:r>
            <a:r>
              <a:rPr lang="ru-RU" sz="18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r>
              <a:rPr lang="ru-RU" sz="2500" dirty="0" smtClean="0"/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2500" b="1" dirty="0" smtClean="0"/>
              <a:t>     «Об образовании в Российской Федераци</a:t>
            </a:r>
            <a:r>
              <a:rPr lang="ru-RU" sz="2500" dirty="0" smtClean="0"/>
              <a:t>и»  (ст.25, ст.30 п.2, ст.55 п.2);</a:t>
            </a:r>
          </a:p>
          <a:p>
            <a:pPr algn="just"/>
            <a:r>
              <a:rPr lang="ru-RU" sz="2600" dirty="0" smtClean="0"/>
              <a:t>Федеральный </a:t>
            </a:r>
            <a:r>
              <a:rPr lang="ru-RU" sz="2600" dirty="0"/>
              <a:t>закона от 2 декабря 2019 г. № 411 – ФЗ «О 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2600" dirty="0" smtClean="0"/>
              <a:t>Федерации», </a:t>
            </a:r>
          </a:p>
          <a:p>
            <a:pPr algn="just"/>
            <a:r>
              <a:rPr lang="ru-RU" sz="2500" dirty="0" smtClean="0"/>
              <a:t>Приказ Министерства образования и науки Российской Федерации  от 13.01.2014 года № 8 </a:t>
            </a:r>
            <a:r>
              <a:rPr lang="ru-RU" sz="2500" b="1" dirty="0" smtClean="0"/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2500" dirty="0" smtClean="0"/>
              <a:t>Приказ Министерства образования и науки Российской Федерации от 15.05.2020 года № 236 </a:t>
            </a:r>
            <a:r>
              <a:rPr lang="ru-RU" sz="2500" b="1" dirty="0" smtClean="0"/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2500" dirty="0" smtClean="0"/>
              <a:t>Федеральный закон от 25.07.2002 года № 115-ФЗ </a:t>
            </a:r>
            <a:r>
              <a:rPr lang="ru-RU" sz="2500" b="1" dirty="0" smtClean="0"/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2500" dirty="0" smtClean="0"/>
              <a:t>Федеральный закон от 19.02.1993 № 4528-1 </a:t>
            </a:r>
            <a:r>
              <a:rPr lang="ru-RU" sz="2500" b="1" dirty="0" smtClean="0"/>
              <a:t>«О беженцах»;</a:t>
            </a:r>
          </a:p>
          <a:p>
            <a:pPr algn="just"/>
            <a:r>
              <a:rPr lang="ru-RU" sz="2500" dirty="0" smtClean="0"/>
              <a:t>Федеральный закон от 27.07.2006 года № 152 </a:t>
            </a:r>
            <a:r>
              <a:rPr lang="ru-RU" sz="2500" b="1" dirty="0" smtClean="0"/>
              <a:t>«О персональных данных»;</a:t>
            </a:r>
          </a:p>
          <a:p>
            <a:pPr algn="just"/>
            <a:r>
              <a:rPr lang="ru-RU" sz="2500" dirty="0"/>
              <a:t>Постановление Главного государственного санитарного врача РФ от 28 сентября 2020 года № 28 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2500" dirty="0" smtClean="0"/>
              <a:t>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2400" b="1" dirty="0" smtClean="0"/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  <a:p>
            <a:pPr algn="just"/>
            <a:endParaRPr lang="ru-RU" sz="2500" b="1" dirty="0" smtClean="0"/>
          </a:p>
        </p:txBody>
      </p:sp>
      <p:pic>
        <p:nvPicPr>
          <p:cNvPr id="4" name="Picture 2" descr="C:\Users\DVader\Pictures\6922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69" y="836712"/>
            <a:ext cx="1303932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715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+7(343)304-16-38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7(343)304-16-35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childtransfer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/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dirty="0">
                <a:solidFill>
                  <a:srgbClr val="6E6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Vader\Pictures\DS-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4717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НОРМАТИВНО - ПРАВОВЫЕ ДОКУМЕНТЫ </a:t>
            </a:r>
            <a:r>
              <a:rPr lang="ru-RU" sz="2000" b="1" dirty="0" smtClean="0"/>
              <a:t>МУНИЦИПАЛЬНОГО УРОВНЯ </a:t>
            </a:r>
            <a:r>
              <a:rPr lang="ru-RU" sz="2000" dirty="0" smtClean="0"/>
              <a:t>РЕГЛАМЕНТИРУЮЩИЕ ПОРЯДОК ПРИЕМА В ОБРАЗОВАТЕЛЬНУЮ ОРГАНИЗАЦИЮ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сады)».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города Екатеринбурга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02.11.2021 №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4110"/>
            <a:ext cx="8160916" cy="644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ПЕРЕЧЕНЬ КАТЕГОРИЙ ГРАЖДАН, ИМЕЮЩИХ ПРАВО НА ВНЕОЧЕРЕДНОЕ, ПЕРВООЧЕРЕДНОЕ  И ПРЕИМУЩЕСТВЕННОЕ  ПРЕДОСТАВЛЕНИЕ МЕСТ В МДОО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по </a:t>
            </a:r>
            <a:r>
              <a:rPr lang="ru-RU" sz="1600" b="1" dirty="0"/>
              <a:t>внеочередному </a:t>
            </a:r>
            <a:r>
              <a:rPr lang="ru-RU" sz="1600" b="1" dirty="0" smtClean="0"/>
              <a:t>праву</a:t>
            </a:r>
            <a:endParaRPr lang="ru-RU" sz="1600" dirty="0"/>
          </a:p>
          <a:p>
            <a:r>
              <a:rPr lang="ru-RU" sz="1600" dirty="0" smtClean="0"/>
              <a:t>дети </a:t>
            </a:r>
            <a:r>
              <a:rPr lang="ru-RU" sz="1600" dirty="0"/>
              <a:t>прокуроров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сотрудников Следственного комитета РФ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судей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ети граждан</a:t>
            </a:r>
            <a:r>
              <a:rPr lang="ru-RU" sz="1600" dirty="0"/>
              <a:t>, подвергшихся воздействию радиации…</a:t>
            </a:r>
          </a:p>
          <a:p>
            <a:endParaRPr lang="ru-RU" sz="1600" b="1" dirty="0"/>
          </a:p>
          <a:p>
            <a:pPr>
              <a:buNone/>
            </a:pPr>
            <a:r>
              <a:rPr lang="ru-RU" sz="1600" b="1" dirty="0" smtClean="0"/>
              <a:t> по </a:t>
            </a:r>
            <a:r>
              <a:rPr lang="ru-RU" sz="1600" b="1" dirty="0"/>
              <a:t>первоочередному </a:t>
            </a:r>
            <a:r>
              <a:rPr lang="ru-RU" sz="1600" b="1" dirty="0" smtClean="0"/>
              <a:t>праву</a:t>
            </a:r>
            <a:endParaRPr lang="ru-RU" sz="1600" dirty="0"/>
          </a:p>
          <a:p>
            <a:r>
              <a:rPr lang="ru-RU" sz="1600" dirty="0" smtClean="0"/>
              <a:t>дети сотрудников </a:t>
            </a:r>
            <a:r>
              <a:rPr lang="ru-RU" sz="1600" dirty="0"/>
              <a:t>полиции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из многодетных семей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– </a:t>
            </a:r>
            <a:r>
              <a:rPr lang="ru-RU" sz="1600" dirty="0" smtClean="0"/>
              <a:t>инвалиды </a:t>
            </a:r>
            <a:r>
              <a:rPr lang="ru-RU" sz="1600" dirty="0"/>
              <a:t>и </a:t>
            </a:r>
            <a:r>
              <a:rPr lang="ru-RU" sz="1600" dirty="0" smtClean="0"/>
              <a:t>дети, </a:t>
            </a:r>
            <a:r>
              <a:rPr lang="ru-RU" sz="1600" dirty="0"/>
              <a:t>один из родителей которых является </a:t>
            </a:r>
            <a:r>
              <a:rPr lang="ru-RU" sz="1600" dirty="0" smtClean="0"/>
              <a:t>инвалидом</a:t>
            </a:r>
          </a:p>
          <a:p>
            <a:r>
              <a:rPr lang="ru-RU" sz="1600" dirty="0" smtClean="0"/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/>
              <a:t>п</a:t>
            </a:r>
            <a:r>
              <a:rPr lang="ru-RU" sz="1600" b="1" dirty="0" smtClean="0"/>
              <a:t>о преимущественному праву</a:t>
            </a:r>
          </a:p>
          <a:p>
            <a:r>
              <a:rPr lang="ru-RU" sz="1600" dirty="0" smtClean="0"/>
              <a:t>деть из семьи (на свободное место) в МДОУ, которое помещают старшие дети (на основании заявления с приложением  свидетельства о рождении старшего ребенка, посещающего данное МДОО)</a:t>
            </a:r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НОРМАТИВНО – ПРАВОВЫЕ ДОКУМЕНТЫ МДОО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Устав;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Лицензия на право осуществления образовательной деятельности (ст.25 Федерального закона от 29.12.2012 № 273 – ФЗ «Об образовании в РФ».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800" b="1" dirty="0" smtClean="0"/>
              <a:t>Локальные документы МДОО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/>
          </a:p>
          <a:p>
            <a:pPr lvl="0"/>
            <a:endParaRPr lang="ru-RU" sz="2000" b="1" dirty="0" smtClean="0"/>
          </a:p>
          <a:p>
            <a:endParaRPr lang="ru-RU" sz="2000" b="1" dirty="0" smtClean="0"/>
          </a:p>
          <a:p>
            <a:endParaRPr lang="ru-RU" sz="1400" dirty="0"/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53" y="4193121"/>
            <a:ext cx="3606847" cy="26648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03648" y="-26803"/>
            <a:ext cx="668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Формирование возрастных групп в МДОУ в 2022/2023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363110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ОБЕСПЕЧЕННОСТЬ  МЕСТАМИ  В МДОО  </a:t>
            </a:r>
            <a:br>
              <a:rPr lang="ru-RU" sz="2800" b="1" dirty="0" smtClean="0"/>
            </a:br>
            <a:r>
              <a:rPr lang="ru-RU" sz="2800" b="1" dirty="0" smtClean="0"/>
              <a:t>(на 01.04.2022 года)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77607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Предоставляемые в МДОО услуги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931991"/>
              </p:ext>
            </p:extLst>
          </p:nvPr>
        </p:nvGraphicFramePr>
        <p:xfrm>
          <a:off x="680307" y="1340768"/>
          <a:ext cx="850728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Группы </a:t>
            </a:r>
            <a:r>
              <a:rPr lang="ru-RU" sz="3100" b="1" dirty="0">
                <a:solidFill>
                  <a:srgbClr val="7030A0"/>
                </a:solidFill>
              </a:rPr>
              <a:t>кратковременного </a:t>
            </a:r>
            <a:r>
              <a:rPr lang="ru-RU" sz="3100" b="1" dirty="0" smtClean="0">
                <a:solidFill>
                  <a:srgbClr val="7030A0"/>
                </a:solidFill>
              </a:rPr>
              <a:t>пребывания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(для детей от 1 до 2 лет)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200" y="2060848"/>
          <a:ext cx="8291264" cy="30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41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</a:t>
                      </a:r>
                      <a:r>
                        <a:rPr lang="ru-RU" baseline="0" dirty="0" smtClean="0"/>
                        <a:t> Сыромолотова, 20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18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 103 «Родники»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Новгородцевой</a:t>
                      </a:r>
                      <a:r>
                        <a:rPr lang="ru-RU" dirty="0" smtClean="0"/>
                        <a:t>, 3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36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Сулимова</a:t>
                      </a:r>
                      <a:r>
                        <a:rPr lang="ru-RU" dirty="0" smtClean="0"/>
                        <a:t>, 67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44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106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Омская, 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53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276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Ленина,</a:t>
                      </a:r>
                      <a:r>
                        <a:rPr lang="ru-RU" baseline="0" dirty="0" smtClean="0"/>
                        <a:t> 68в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1314</Words>
  <Application>Microsoft Office PowerPoint</Application>
  <PresentationFormat>Экран (4:3)</PresentationFormat>
  <Paragraphs>179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2022-2023  учебном году      </vt:lpstr>
      <vt:lpstr> НОРМАТИВНО - ПРАВОВЫЕ ДОКУМЕНТЫ ФЕДЕРАЛЬНОГО  УРОВНЯ РЕГЛАМЕНТИРУЮЩИЕ ПОРЯДОК  ПРИЕМА  В ОБРАЗОВАТЕЛЬНУЮ ОРГАНИЗАЦИЮ  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МДОУ в 2022/2023 учебном году</vt:lpstr>
      <vt:lpstr>    ОБЕСПЕЧЕННОСТЬ  МЕСТАМИ  В МДОО   (на 01.04.2022 года) </vt:lpstr>
      <vt:lpstr>Предоставляемые в МДОО услуги</vt:lpstr>
      <vt:lpstr> Группы кратковременного пребывания (для детей от 1 до 2 лет)</vt:lpstr>
      <vt:lpstr> Вариативные формы дошкольного образования </vt:lpstr>
      <vt:lpstr>Направленности групп</vt:lpstr>
      <vt:lpstr>Группы компенсирующей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Ярутина Светлана Викторовна</cp:lastModifiedBy>
  <cp:revision>279</cp:revision>
  <cp:lastPrinted>2022-04-07T07:32:43Z</cp:lastPrinted>
  <dcterms:created xsi:type="dcterms:W3CDTF">2015-04-05T18:02:11Z</dcterms:created>
  <dcterms:modified xsi:type="dcterms:W3CDTF">2022-04-07T07:36:35Z</dcterms:modified>
</cp:coreProperties>
</file>